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0a57699c0d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0a57699c0d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f4836356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f4836356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a57699c0d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0a57699c0d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f483635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f483635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a:solidFill>
                  <a:schemeClr val="dk1"/>
                </a:solidFill>
              </a:rPr>
              <a:t>Our implementation was written from scratch based on the original paper. We implemented our algorithm by expanding from the most naive method - Random Block Sampling, to more advanced ones - Overlap Sampling &amp; Best Match, and finally to the Minimum Error Boundary Cut.</a:t>
            </a:r>
            <a:br>
              <a:rPr lang="uk">
                <a:solidFill>
                  <a:schemeClr val="dk1"/>
                </a:solidFill>
              </a:rPr>
            </a:br>
            <a:br>
              <a:rPr lang="uk">
                <a:solidFill>
                  <a:schemeClr val="dk1"/>
                </a:solidFill>
              </a:rPr>
            </a:br>
            <a:r>
              <a:rPr b="1" lang="uk" sz="1300">
                <a:solidFill>
                  <a:schemeClr val="dk1"/>
                </a:solidFill>
              </a:rPr>
              <a:t>Random Block Sampling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uk">
                <a:solidFill>
                  <a:schemeClr val="dk1"/>
                </a:solidFill>
              </a:rPr>
              <a:t>This is the easiest method of texture synthesis that simply chooses random blocks and just straightforwardly stitches them together. Usually, stitches are going to be very obvious and won't create a nice pattern.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uk" sz="1300">
                <a:solidFill>
                  <a:schemeClr val="dk1"/>
                </a:solidFill>
              </a:rPr>
              <a:t>Overlap Sampling &amp; Best Match</a:t>
            </a:r>
            <a:endParaRPr b="1" sz="1300">
              <a:solidFill>
                <a:schemeClr val="dk1"/>
              </a:solidFill>
            </a:endParaRPr>
          </a:p>
          <a:p>
            <a:pPr indent="0" lvl="0" marL="0" rtl="0" algn="l">
              <a:lnSpc>
                <a:spcPct val="115000"/>
              </a:lnSpc>
              <a:spcBef>
                <a:spcPts val="1200"/>
              </a:spcBef>
              <a:spcAft>
                <a:spcPts val="0"/>
              </a:spcAft>
              <a:buNone/>
            </a:pPr>
            <a:r>
              <a:rPr lang="uk">
                <a:solidFill>
                  <a:schemeClr val="dk1"/>
                </a:solidFill>
              </a:rPr>
              <a:t>In this part, we choose some random block for the top left corner. After that, we are trying to overlap all possible blocks with the output image with the offset.. For the received overlap region we calculate the L2 loss function. After that, we are finding the block with the minimum error, using this error we can randomly select one suitable block that we stitch together with the image in the middle of the overlap region.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uk" sz="1300">
                <a:solidFill>
                  <a:schemeClr val="dk1"/>
                </a:solidFill>
              </a:rPr>
              <a:t>Minimum Error Boundary Cut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uk">
                <a:solidFill>
                  <a:schemeClr val="dk1"/>
                </a:solidFill>
              </a:rPr>
              <a:t>For this most advanced algorithm, we are doing all the same steps as for the Overlap Sampling &amp; Best Match, when selecting the most suitable block. The only difference is the stitching method. In this case, instead of just connecting blocks in the middle of the overlap region, we are finding the best possible path of stitching using dynamic programming.</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f4836356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f4836356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To </a:t>
            </a:r>
            <a:r>
              <a:rPr lang="uk"/>
              <a:t>measure performance we chose the cost metric of ints/cycle. To count it we derived general formula for each block, as we iterate through blocks variable will update the total count of flops. </a:t>
            </a:r>
            <a:endParaRPr/>
          </a:p>
          <a:p>
            <a:pPr indent="0" lvl="0" marL="0" rtl="0" algn="l">
              <a:spcBef>
                <a:spcPts val="0"/>
              </a:spcBef>
              <a:spcAft>
                <a:spcPts val="0"/>
              </a:spcAft>
              <a:buNone/>
            </a:pPr>
            <a:r>
              <a:t/>
            </a:r>
            <a:endParaRPr/>
          </a:p>
          <a:p>
            <a:pPr indent="0" lvl="0" marL="0" rtl="0" algn="l">
              <a:spcBef>
                <a:spcPts val="0"/>
              </a:spcBef>
              <a:spcAft>
                <a:spcPts val="0"/>
              </a:spcAft>
              <a:buNone/>
            </a:pPr>
            <a:r>
              <a:rPr lang="uk"/>
              <a:t>The major bottleneck in our code is the ComputeOverlap function that estimates the L2 loss function for all possible blocks in all possible positions. By performing profiling analysis with “perf” tool, we can see that ComputeOverlap takes from ~85%(on small images) to 98%(on big images) of all algorithm computations. To </a:t>
            </a:r>
            <a:r>
              <a:rPr lang="uk"/>
              <a:t>address</a:t>
            </a:r>
            <a:r>
              <a:rPr lang="uk"/>
              <a:t> this issue we focused mainly on improving this function, which will be discussed further.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a57699c0d_1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a57699c0d_1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uk"/>
              <a:t>#NOTE: if there will be plot on right side - add some notes about that plot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f4836356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f4836356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To remove or at least reduce the bottleneck various optimizations were attempted.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uk"/>
              <a:t>Simple Optimizations (right side of </a:t>
            </a:r>
            <a:r>
              <a:rPr b="1" lang="uk"/>
              <a:t>the</a:t>
            </a:r>
            <a:r>
              <a:rPr b="1" lang="uk"/>
              <a:t> tree)</a:t>
            </a:r>
            <a:endParaRPr b="1"/>
          </a:p>
          <a:p>
            <a:pPr indent="0" lvl="0" marL="0" rtl="0" algn="l">
              <a:spcBef>
                <a:spcPts val="0"/>
              </a:spcBef>
              <a:spcAft>
                <a:spcPts val="0"/>
              </a:spcAft>
              <a:buNone/>
            </a:pPr>
            <a:r>
              <a:rPr lang="uk"/>
              <a:t>We started with simple optimizations like pre-calculation of indices and bounds, loop unrolling with scalar replacement and optimization of dependencies / ILP for computing the overlap error and in computing the minimum cuts. For vectorization we used different intrinsics and load 16 values at once (4 pixels, each pixel is RGBA). For each optimization we calculated latency for each operation and reordered them to minimize idle cycles.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uk"/>
              <a:t>Advanced Optimizations</a:t>
            </a:r>
            <a:endParaRPr b="1"/>
          </a:p>
          <a:p>
            <a:pPr indent="0" lvl="0" marL="0" rtl="0" algn="l">
              <a:spcBef>
                <a:spcPts val="0"/>
              </a:spcBef>
              <a:spcAft>
                <a:spcPts val="0"/>
              </a:spcAft>
              <a:buNone/>
            </a:pPr>
            <a:r>
              <a:rPr lang="uk" u="sng"/>
              <a:t>Bounds refactoring:</a:t>
            </a:r>
            <a:r>
              <a:rPr lang="uk"/>
              <a:t> the original compute overlap function computed the overlap region bounds for every potential source block. We can compute this exactly once as the output overlay region remains constant while iterating over all potential source blocks.</a:t>
            </a:r>
            <a:endParaRPr/>
          </a:p>
          <a:p>
            <a:pPr indent="0" lvl="0" marL="0" rtl="0" algn="l">
              <a:spcBef>
                <a:spcPts val="0"/>
              </a:spcBef>
              <a:spcAft>
                <a:spcPts val="0"/>
              </a:spcAft>
              <a:buNone/>
            </a:pPr>
            <a:r>
              <a:rPr lang="uk" u="sng"/>
              <a:t>Loop reordering and blocking:</a:t>
            </a:r>
            <a:r>
              <a:rPr lang="uk"/>
              <a:t> </a:t>
            </a:r>
            <a:r>
              <a:rPr lang="uk"/>
              <a:t>computing the overlap </a:t>
            </a:r>
            <a:r>
              <a:rPr lang="uk"/>
              <a:t>reuses</a:t>
            </a:r>
            <a:r>
              <a:rPr lang="uk"/>
              <a:t> the output overlap region as well as the entire input multiple times. We can try to address this temporal locality by loop reordering to first keep the entire output </a:t>
            </a:r>
            <a:r>
              <a:rPr lang="uk"/>
              <a:t>overlap</a:t>
            </a:r>
            <a:r>
              <a:rPr lang="uk"/>
              <a:t> region in cache and then blocking to keep as much of the input in cache as we 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f4836356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f4836356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f4836356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f4836356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The rightmost red dot is the default </a:t>
            </a:r>
            <a:r>
              <a:rPr lang="uk"/>
              <a:t>implementation</a:t>
            </a:r>
            <a:r>
              <a:rPr lang="uk"/>
              <a:t>. All of our further optimization decrease the operational intensity and push it to the left, leaving us memory bounded.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f4836356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f4836356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a57699c0d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a57699c0d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7394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Image Quilting</a:t>
            </a:r>
            <a:endParaRPr/>
          </a:p>
        </p:txBody>
      </p:sp>
      <p:sp>
        <p:nvSpPr>
          <p:cNvPr id="87" name="Google Shape;87;p13"/>
          <p:cNvSpPr txBox="1"/>
          <p:nvPr>
            <p:ph idx="1" type="subTitle"/>
          </p:nvPr>
        </p:nvSpPr>
        <p:spPr>
          <a:xfrm>
            <a:off x="6904200" y="3924925"/>
            <a:ext cx="1714800" cy="96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uk" sz="1300">
                <a:solidFill>
                  <a:schemeClr val="dk2"/>
                </a:solidFill>
              </a:rPr>
              <a:t>Svitlana Morkva, </a:t>
            </a:r>
            <a:endParaRPr b="1" sz="1300">
              <a:solidFill>
                <a:schemeClr val="dk2"/>
              </a:solidFill>
            </a:endParaRPr>
          </a:p>
          <a:p>
            <a:pPr indent="0" lvl="0" marL="0" rtl="0" algn="l">
              <a:spcBef>
                <a:spcPts val="0"/>
              </a:spcBef>
              <a:spcAft>
                <a:spcPts val="0"/>
              </a:spcAft>
              <a:buNone/>
            </a:pPr>
            <a:r>
              <a:rPr b="1" lang="uk" sz="1300">
                <a:solidFill>
                  <a:schemeClr val="dk2"/>
                </a:solidFill>
              </a:rPr>
              <a:t>Tal Rastopchin, </a:t>
            </a:r>
            <a:endParaRPr b="1" sz="1300">
              <a:solidFill>
                <a:schemeClr val="dk2"/>
              </a:solidFill>
            </a:endParaRPr>
          </a:p>
          <a:p>
            <a:pPr indent="0" lvl="0" marL="0" rtl="0" algn="l">
              <a:spcBef>
                <a:spcPts val="0"/>
              </a:spcBef>
              <a:spcAft>
                <a:spcPts val="0"/>
              </a:spcAft>
              <a:buNone/>
            </a:pPr>
            <a:r>
              <a:rPr b="1" lang="uk" sz="1300">
                <a:solidFill>
                  <a:schemeClr val="dk2"/>
                </a:solidFill>
              </a:rPr>
              <a:t>Ivan Sobko, </a:t>
            </a:r>
            <a:endParaRPr b="1" sz="1300">
              <a:solidFill>
                <a:schemeClr val="dk2"/>
              </a:solidFill>
            </a:endParaRPr>
          </a:p>
          <a:p>
            <a:pPr indent="0" lvl="0" marL="0" rtl="0" algn="l">
              <a:spcBef>
                <a:spcPts val="0"/>
              </a:spcBef>
              <a:spcAft>
                <a:spcPts val="0"/>
              </a:spcAft>
              <a:buNone/>
            </a:pPr>
            <a:r>
              <a:rPr b="1" lang="uk" sz="1300">
                <a:solidFill>
                  <a:schemeClr val="dk2"/>
                </a:solidFill>
              </a:rPr>
              <a:t>Baptiste Goumain</a:t>
            </a:r>
            <a:endParaRPr b="1" sz="13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2"/>
          <p:cNvPicPr preferRelativeResize="0"/>
          <p:nvPr/>
        </p:nvPicPr>
        <p:blipFill>
          <a:blip r:embed="rId3">
            <a:alphaModFix/>
          </a:blip>
          <a:stretch>
            <a:fillRect/>
          </a:stretch>
        </p:blipFill>
        <p:spPr>
          <a:xfrm>
            <a:off x="304600" y="1775163"/>
            <a:ext cx="3954677" cy="1593175"/>
          </a:xfrm>
          <a:prstGeom prst="rect">
            <a:avLst/>
          </a:prstGeom>
          <a:noFill/>
          <a:ln>
            <a:noFill/>
          </a:ln>
        </p:spPr>
      </p:pic>
      <p:pic>
        <p:nvPicPr>
          <p:cNvPr id="180" name="Google Shape;180;p22"/>
          <p:cNvPicPr preferRelativeResize="0"/>
          <p:nvPr/>
        </p:nvPicPr>
        <p:blipFill>
          <a:blip r:embed="rId4">
            <a:alphaModFix/>
          </a:blip>
          <a:stretch>
            <a:fillRect/>
          </a:stretch>
        </p:blipFill>
        <p:spPr>
          <a:xfrm>
            <a:off x="4259275" y="2790801"/>
            <a:ext cx="4687125" cy="1767775"/>
          </a:xfrm>
          <a:prstGeom prst="rect">
            <a:avLst/>
          </a:prstGeom>
          <a:noFill/>
          <a:ln>
            <a:noFill/>
          </a:ln>
        </p:spPr>
      </p:pic>
      <p:sp>
        <p:nvSpPr>
          <p:cNvPr id="181" name="Google Shape;181;p22"/>
          <p:cNvSpPr txBox="1"/>
          <p:nvPr/>
        </p:nvSpPr>
        <p:spPr>
          <a:xfrm>
            <a:off x="394925" y="1441825"/>
            <a:ext cx="24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Unroll by 4</a:t>
            </a:r>
            <a:endParaRPr>
              <a:latin typeface="Lato"/>
              <a:ea typeface="Lato"/>
              <a:cs typeface="Lato"/>
              <a:sym typeface="Lato"/>
            </a:endParaRPr>
          </a:p>
        </p:txBody>
      </p:sp>
      <p:sp>
        <p:nvSpPr>
          <p:cNvPr id="182" name="Google Shape;182;p22"/>
          <p:cNvSpPr txBox="1"/>
          <p:nvPr/>
        </p:nvSpPr>
        <p:spPr>
          <a:xfrm>
            <a:off x="4349600" y="2438513"/>
            <a:ext cx="24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Unroll by 4 + Blocking</a:t>
            </a:r>
            <a:endParaRPr>
              <a:latin typeface="Lato"/>
              <a:ea typeface="Lato"/>
              <a:cs typeface="Lato"/>
              <a:sym typeface="Lato"/>
            </a:endParaRPr>
          </a:p>
        </p:txBody>
      </p:sp>
      <p:sp>
        <p:nvSpPr>
          <p:cNvPr id="183" name="Google Shape;183;p22"/>
          <p:cNvSpPr txBox="1"/>
          <p:nvPr>
            <p:ph type="title"/>
          </p:nvPr>
        </p:nvSpPr>
        <p:spPr>
          <a:xfrm>
            <a:off x="394925" y="565750"/>
            <a:ext cx="560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900"/>
              <a:t>Blocking impact on cache usage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Best Performances</a:t>
            </a:r>
            <a:endParaRPr sz="2900"/>
          </a:p>
        </p:txBody>
      </p:sp>
      <p:pic>
        <p:nvPicPr>
          <p:cNvPr id="189" name="Google Shape;189;p23"/>
          <p:cNvPicPr preferRelativeResize="0"/>
          <p:nvPr/>
        </p:nvPicPr>
        <p:blipFill>
          <a:blip r:embed="rId3">
            <a:alphaModFix/>
          </a:blip>
          <a:stretch>
            <a:fillRect/>
          </a:stretch>
        </p:blipFill>
        <p:spPr>
          <a:xfrm>
            <a:off x="3695700" y="1004200"/>
            <a:ext cx="5011067" cy="3758300"/>
          </a:xfrm>
          <a:prstGeom prst="rect">
            <a:avLst/>
          </a:prstGeom>
          <a:noFill/>
          <a:ln>
            <a:noFill/>
          </a:ln>
        </p:spPr>
      </p:pic>
      <p:sp>
        <p:nvSpPr>
          <p:cNvPr id="190" name="Google Shape;190;p23"/>
          <p:cNvSpPr txBox="1"/>
          <p:nvPr/>
        </p:nvSpPr>
        <p:spPr>
          <a:xfrm>
            <a:off x="225950" y="4572250"/>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191" name="Google Shape;191;p23"/>
          <p:cNvSpPr txBox="1"/>
          <p:nvPr/>
        </p:nvSpPr>
        <p:spPr>
          <a:xfrm>
            <a:off x="1588200" y="4098338"/>
            <a:ext cx="192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300">
                <a:latin typeface="Lato"/>
                <a:ea typeface="Lato"/>
                <a:cs typeface="Lato"/>
                <a:sym typeface="Lato"/>
              </a:rPr>
              <a:t>Default implementation</a:t>
            </a:r>
            <a:endParaRPr sz="1300">
              <a:latin typeface="Lato"/>
              <a:ea typeface="Lato"/>
              <a:cs typeface="Lato"/>
              <a:sym typeface="Lato"/>
            </a:endParaRPr>
          </a:p>
        </p:txBody>
      </p:sp>
      <p:sp>
        <p:nvSpPr>
          <p:cNvPr id="192" name="Google Shape;192;p23"/>
          <p:cNvSpPr txBox="1"/>
          <p:nvPr/>
        </p:nvSpPr>
        <p:spPr>
          <a:xfrm>
            <a:off x="1073700" y="3675800"/>
            <a:ext cx="2441100" cy="384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uk" sz="1300">
                <a:latin typeface="Lato"/>
                <a:ea typeface="Lato"/>
                <a:cs typeface="Lato"/>
                <a:sym typeface="Lato"/>
              </a:rPr>
              <a:t>Standard C, Algorithm </a:t>
            </a:r>
            <a:endParaRPr sz="1300">
              <a:latin typeface="Lato"/>
              <a:ea typeface="Lato"/>
              <a:cs typeface="Lato"/>
              <a:sym typeface="Lato"/>
            </a:endParaRPr>
          </a:p>
        </p:txBody>
      </p:sp>
      <p:cxnSp>
        <p:nvCxnSpPr>
          <p:cNvPr id="193" name="Google Shape;193;p23"/>
          <p:cNvCxnSpPr>
            <a:stCxn id="191" idx="3"/>
          </p:cNvCxnSpPr>
          <p:nvPr/>
        </p:nvCxnSpPr>
        <p:spPr>
          <a:xfrm flipH="1" rot="10800000">
            <a:off x="3514800" y="4214888"/>
            <a:ext cx="1390500" cy="75900"/>
          </a:xfrm>
          <a:prstGeom prst="straightConnector1">
            <a:avLst/>
          </a:prstGeom>
          <a:noFill/>
          <a:ln cap="flat" cmpd="sng" w="28575">
            <a:solidFill>
              <a:srgbClr val="8D68B8"/>
            </a:solidFill>
            <a:prstDash val="solid"/>
            <a:round/>
            <a:headEnd len="med" w="med" type="none"/>
            <a:tailEnd len="med" w="med" type="triangle"/>
          </a:ln>
        </p:spPr>
      </p:cxnSp>
      <p:cxnSp>
        <p:nvCxnSpPr>
          <p:cNvPr id="194" name="Google Shape;194;p23"/>
          <p:cNvCxnSpPr>
            <a:stCxn id="192" idx="3"/>
          </p:cNvCxnSpPr>
          <p:nvPr/>
        </p:nvCxnSpPr>
        <p:spPr>
          <a:xfrm>
            <a:off x="3514800" y="3868250"/>
            <a:ext cx="1381200" cy="113100"/>
          </a:xfrm>
          <a:prstGeom prst="straightConnector1">
            <a:avLst/>
          </a:prstGeom>
          <a:noFill/>
          <a:ln cap="flat" cmpd="sng" w="28575">
            <a:solidFill>
              <a:srgbClr val="3A75AF"/>
            </a:solidFill>
            <a:prstDash val="solid"/>
            <a:round/>
            <a:headEnd len="med" w="med" type="none"/>
            <a:tailEnd len="med" w="med" type="triangle"/>
          </a:ln>
        </p:spPr>
      </p:cxnSp>
      <p:sp>
        <p:nvSpPr>
          <p:cNvPr id="195" name="Google Shape;195;p23"/>
          <p:cNvSpPr txBox="1"/>
          <p:nvPr/>
        </p:nvSpPr>
        <p:spPr>
          <a:xfrm>
            <a:off x="225950" y="1765575"/>
            <a:ext cx="35679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800">
                <a:latin typeface="Lato"/>
                <a:ea typeface="Lato"/>
                <a:cs typeface="Lato"/>
                <a:sym typeface="Lato"/>
              </a:rPr>
              <a:t>🥇 </a:t>
            </a:r>
            <a:r>
              <a:rPr lang="uk" sz="1800">
                <a:latin typeface="Lato"/>
                <a:ea typeface="Lato"/>
                <a:cs typeface="Lato"/>
                <a:sym typeface="Lato"/>
              </a:rPr>
              <a:t>5.66</a:t>
            </a:r>
            <a:r>
              <a:rPr lang="uk" sz="1800">
                <a:latin typeface="Lato"/>
                <a:ea typeface="Lato"/>
                <a:cs typeface="Lato"/>
                <a:sym typeface="Lato"/>
              </a:rPr>
              <a:t>x: </a:t>
            </a:r>
            <a:r>
              <a:rPr lang="uk" sz="1800">
                <a:latin typeface="Lato"/>
                <a:ea typeface="Lato"/>
                <a:cs typeface="Lato"/>
                <a:sym typeface="Lato"/>
              </a:rPr>
              <a:t>Standard C, Algorithm</a:t>
            </a:r>
            <a:r>
              <a:rPr lang="uk" sz="1800">
                <a:latin typeface="Lato"/>
                <a:ea typeface="Lato"/>
                <a:cs typeface="Lato"/>
                <a:sym typeface="Lato"/>
              </a:rPr>
              <a:t> </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a:t>
            </a:r>
            <a:r>
              <a:rPr lang="uk" sz="1800">
                <a:latin typeface="Lato"/>
                <a:ea typeface="Lato"/>
                <a:cs typeface="Lato"/>
                <a:sym typeface="Lato"/>
              </a:rPr>
              <a:t>5.23</a:t>
            </a:r>
            <a:r>
              <a:rPr lang="uk" sz="1800">
                <a:latin typeface="Lato"/>
                <a:ea typeface="Lato"/>
                <a:cs typeface="Lato"/>
                <a:sym typeface="Lato"/>
              </a:rPr>
              <a:t>x: + Vectorization</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4.64x: + Vectorization, </a:t>
            </a:r>
            <a:r>
              <a:rPr lang="uk" sz="1800">
                <a:latin typeface="Lato"/>
                <a:ea typeface="Lato"/>
                <a:cs typeface="Lato"/>
                <a:sym typeface="Lato"/>
              </a:rPr>
              <a:t>4x loop unrolling, 32 x 32 pixel blocking</a:t>
            </a:r>
            <a:endParaRPr sz="1800">
              <a:latin typeface="Lato"/>
              <a:ea typeface="Lato"/>
              <a:cs typeface="Lato"/>
              <a:sym typeface="Lato"/>
            </a:endParaRPr>
          </a:p>
        </p:txBody>
      </p:sp>
      <p:sp>
        <p:nvSpPr>
          <p:cNvPr id="196" name="Google Shape;196;p23"/>
          <p:cNvSpPr txBox="1"/>
          <p:nvPr/>
        </p:nvSpPr>
        <p:spPr>
          <a:xfrm>
            <a:off x="2105025" y="1428750"/>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Best Runtimes</a:t>
            </a:r>
            <a:endParaRPr sz="2900"/>
          </a:p>
        </p:txBody>
      </p:sp>
      <p:pic>
        <p:nvPicPr>
          <p:cNvPr id="202" name="Google Shape;202;p24"/>
          <p:cNvPicPr preferRelativeResize="0"/>
          <p:nvPr/>
        </p:nvPicPr>
        <p:blipFill>
          <a:blip r:embed="rId3">
            <a:alphaModFix/>
          </a:blip>
          <a:stretch>
            <a:fillRect/>
          </a:stretch>
        </p:blipFill>
        <p:spPr>
          <a:xfrm>
            <a:off x="3695700" y="1004200"/>
            <a:ext cx="5011067" cy="3758300"/>
          </a:xfrm>
          <a:prstGeom prst="rect">
            <a:avLst/>
          </a:prstGeom>
          <a:noFill/>
          <a:ln>
            <a:noFill/>
          </a:ln>
        </p:spPr>
      </p:pic>
      <p:sp>
        <p:nvSpPr>
          <p:cNvPr id="203" name="Google Shape;203;p24"/>
          <p:cNvSpPr txBox="1"/>
          <p:nvPr/>
        </p:nvSpPr>
        <p:spPr>
          <a:xfrm>
            <a:off x="225950" y="4572250"/>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204" name="Google Shape;204;p24"/>
          <p:cNvSpPr txBox="1"/>
          <p:nvPr/>
        </p:nvSpPr>
        <p:spPr>
          <a:xfrm>
            <a:off x="1588200" y="3509375"/>
            <a:ext cx="192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300">
                <a:latin typeface="Lato"/>
                <a:ea typeface="Lato"/>
                <a:cs typeface="Lato"/>
                <a:sym typeface="Lato"/>
              </a:rPr>
              <a:t>Default implementation</a:t>
            </a:r>
            <a:endParaRPr sz="1300">
              <a:latin typeface="Lato"/>
              <a:ea typeface="Lato"/>
              <a:cs typeface="Lato"/>
              <a:sym typeface="Lato"/>
            </a:endParaRPr>
          </a:p>
        </p:txBody>
      </p:sp>
      <p:sp>
        <p:nvSpPr>
          <p:cNvPr id="205" name="Google Shape;205;p24"/>
          <p:cNvSpPr txBox="1"/>
          <p:nvPr/>
        </p:nvSpPr>
        <p:spPr>
          <a:xfrm>
            <a:off x="1073700" y="3957250"/>
            <a:ext cx="2441100" cy="615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uk" sz="1300">
                <a:latin typeface="Lato"/>
                <a:ea typeface="Lato"/>
                <a:cs typeface="Lato"/>
                <a:sym typeface="Lato"/>
              </a:rPr>
              <a:t>Vectorization, 4x loop unrolling, 32 x 32 pixel blocking</a:t>
            </a:r>
            <a:endParaRPr sz="1300">
              <a:latin typeface="Lato"/>
              <a:ea typeface="Lato"/>
              <a:cs typeface="Lato"/>
              <a:sym typeface="Lato"/>
            </a:endParaRPr>
          </a:p>
        </p:txBody>
      </p:sp>
      <p:cxnSp>
        <p:nvCxnSpPr>
          <p:cNvPr id="206" name="Google Shape;206;p24"/>
          <p:cNvCxnSpPr>
            <a:stCxn id="204" idx="3"/>
          </p:cNvCxnSpPr>
          <p:nvPr/>
        </p:nvCxnSpPr>
        <p:spPr>
          <a:xfrm flipH="1" rot="10800000">
            <a:off x="3514800" y="3505325"/>
            <a:ext cx="1381200" cy="196500"/>
          </a:xfrm>
          <a:prstGeom prst="straightConnector1">
            <a:avLst/>
          </a:prstGeom>
          <a:noFill/>
          <a:ln cap="flat" cmpd="sng" w="28575">
            <a:solidFill>
              <a:srgbClr val="8D68B8"/>
            </a:solidFill>
            <a:prstDash val="solid"/>
            <a:round/>
            <a:headEnd len="med" w="med" type="none"/>
            <a:tailEnd len="med" w="med" type="triangle"/>
          </a:ln>
        </p:spPr>
      </p:cxnSp>
      <p:cxnSp>
        <p:nvCxnSpPr>
          <p:cNvPr id="207" name="Google Shape;207;p24"/>
          <p:cNvCxnSpPr>
            <a:stCxn id="205" idx="3"/>
          </p:cNvCxnSpPr>
          <p:nvPr/>
        </p:nvCxnSpPr>
        <p:spPr>
          <a:xfrm flipH="1" rot="10800000">
            <a:off x="3514800" y="3990850"/>
            <a:ext cx="1400100" cy="273900"/>
          </a:xfrm>
          <a:prstGeom prst="straightConnector1">
            <a:avLst/>
          </a:prstGeom>
          <a:noFill/>
          <a:ln cap="flat" cmpd="sng" w="28575">
            <a:solidFill>
              <a:srgbClr val="C43931"/>
            </a:solidFill>
            <a:prstDash val="solid"/>
            <a:round/>
            <a:headEnd len="med" w="med" type="none"/>
            <a:tailEnd len="med" w="med" type="triangle"/>
          </a:ln>
        </p:spPr>
      </p:cxnSp>
      <p:sp>
        <p:nvSpPr>
          <p:cNvPr id="208" name="Google Shape;208;p24"/>
          <p:cNvSpPr txBox="1"/>
          <p:nvPr/>
        </p:nvSpPr>
        <p:spPr>
          <a:xfrm>
            <a:off x="311700" y="3194325"/>
            <a:ext cx="356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p:txBody>
      </p:sp>
      <p:sp>
        <p:nvSpPr>
          <p:cNvPr id="209" name="Google Shape;209;p24"/>
          <p:cNvSpPr txBox="1"/>
          <p:nvPr/>
        </p:nvSpPr>
        <p:spPr>
          <a:xfrm>
            <a:off x="2105025" y="1428750"/>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0" name="Google Shape;210;p24"/>
          <p:cNvSpPr txBox="1"/>
          <p:nvPr/>
        </p:nvSpPr>
        <p:spPr>
          <a:xfrm>
            <a:off x="225950" y="1765575"/>
            <a:ext cx="35679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800">
                <a:latin typeface="Lato"/>
                <a:ea typeface="Lato"/>
                <a:cs typeface="Lato"/>
                <a:sym typeface="Lato"/>
              </a:rPr>
              <a:t>🥇 6.19x: + Vectorization, 4x loop unrolling, 32 x 32 pixel blocking</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6.08x: Standard C, Algorithm</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5.67x: + Vectorization</a:t>
            </a:r>
            <a:endParaRPr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Algorithm </a:t>
            </a:r>
            <a:endParaRPr sz="2900"/>
          </a:p>
        </p:txBody>
      </p:sp>
      <p:pic>
        <p:nvPicPr>
          <p:cNvPr id="93" name="Google Shape;93;p14"/>
          <p:cNvPicPr preferRelativeResize="0"/>
          <p:nvPr/>
        </p:nvPicPr>
        <p:blipFill>
          <a:blip r:embed="rId3">
            <a:alphaModFix/>
          </a:blip>
          <a:stretch>
            <a:fillRect/>
          </a:stretch>
        </p:blipFill>
        <p:spPr>
          <a:xfrm>
            <a:off x="3778850" y="799425"/>
            <a:ext cx="4345499" cy="1082475"/>
          </a:xfrm>
          <a:prstGeom prst="rect">
            <a:avLst/>
          </a:prstGeom>
          <a:noFill/>
          <a:ln>
            <a:noFill/>
          </a:ln>
        </p:spPr>
      </p:pic>
      <p:sp>
        <p:nvSpPr>
          <p:cNvPr id="94" name="Google Shape;94;p14"/>
          <p:cNvSpPr txBox="1"/>
          <p:nvPr/>
        </p:nvSpPr>
        <p:spPr>
          <a:xfrm>
            <a:off x="171575" y="1375500"/>
            <a:ext cx="328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Different methods: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Random Block Sampling</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Overlap Sampling &amp; Best Match</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Minimum Error Boundary Cut</a:t>
            </a:r>
            <a:endParaRPr>
              <a:latin typeface="Lato"/>
              <a:ea typeface="Lato"/>
              <a:cs typeface="Lato"/>
              <a:sym typeface="Lato"/>
            </a:endParaRPr>
          </a:p>
        </p:txBody>
      </p:sp>
      <p:pic>
        <p:nvPicPr>
          <p:cNvPr id="95" name="Google Shape;95;p14"/>
          <p:cNvPicPr preferRelativeResize="0"/>
          <p:nvPr/>
        </p:nvPicPr>
        <p:blipFill>
          <a:blip r:embed="rId4">
            <a:alphaModFix/>
          </a:blip>
          <a:stretch>
            <a:fillRect/>
          </a:stretch>
        </p:blipFill>
        <p:spPr>
          <a:xfrm>
            <a:off x="171575" y="2922750"/>
            <a:ext cx="1437550" cy="1437550"/>
          </a:xfrm>
          <a:prstGeom prst="rect">
            <a:avLst/>
          </a:prstGeom>
          <a:noFill/>
          <a:ln>
            <a:noFill/>
          </a:ln>
        </p:spPr>
      </p:pic>
      <p:pic>
        <p:nvPicPr>
          <p:cNvPr id="96" name="Google Shape;96;p14"/>
          <p:cNvPicPr preferRelativeResize="0"/>
          <p:nvPr/>
        </p:nvPicPr>
        <p:blipFill>
          <a:blip r:embed="rId5">
            <a:alphaModFix/>
          </a:blip>
          <a:stretch>
            <a:fillRect/>
          </a:stretch>
        </p:blipFill>
        <p:spPr>
          <a:xfrm>
            <a:off x="1654775" y="2922750"/>
            <a:ext cx="1437550" cy="1437550"/>
          </a:xfrm>
          <a:prstGeom prst="rect">
            <a:avLst/>
          </a:prstGeom>
          <a:noFill/>
          <a:ln>
            <a:noFill/>
          </a:ln>
        </p:spPr>
      </p:pic>
      <p:pic>
        <p:nvPicPr>
          <p:cNvPr id="97" name="Google Shape;97;p14"/>
          <p:cNvPicPr preferRelativeResize="0"/>
          <p:nvPr/>
        </p:nvPicPr>
        <p:blipFill>
          <a:blip r:embed="rId6">
            <a:alphaModFix/>
          </a:blip>
          <a:stretch>
            <a:fillRect/>
          </a:stretch>
        </p:blipFill>
        <p:spPr>
          <a:xfrm>
            <a:off x="3137975" y="2922750"/>
            <a:ext cx="1437550" cy="1437550"/>
          </a:xfrm>
          <a:prstGeom prst="rect">
            <a:avLst/>
          </a:prstGeom>
          <a:noFill/>
          <a:ln>
            <a:noFill/>
          </a:ln>
        </p:spPr>
      </p:pic>
      <p:sp>
        <p:nvSpPr>
          <p:cNvPr id="98" name="Google Shape;98;p14"/>
          <p:cNvSpPr txBox="1"/>
          <p:nvPr/>
        </p:nvSpPr>
        <p:spPr>
          <a:xfrm>
            <a:off x="171575" y="2371650"/>
            <a:ext cx="17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Different results:</a:t>
            </a:r>
            <a:endParaRPr>
              <a:latin typeface="Lato"/>
              <a:ea typeface="Lato"/>
              <a:cs typeface="Lato"/>
              <a:sym typeface="Lato"/>
            </a:endParaRPr>
          </a:p>
        </p:txBody>
      </p:sp>
      <p:pic>
        <p:nvPicPr>
          <p:cNvPr id="99" name="Google Shape;99;p14"/>
          <p:cNvPicPr preferRelativeResize="0"/>
          <p:nvPr/>
        </p:nvPicPr>
        <p:blipFill rotWithShape="1">
          <a:blip r:embed="rId7">
            <a:alphaModFix/>
          </a:blip>
          <a:srcRect b="3992" l="1322" r="0" t="1623"/>
          <a:stretch/>
        </p:blipFill>
        <p:spPr>
          <a:xfrm>
            <a:off x="5441525" y="2267700"/>
            <a:ext cx="3455100" cy="2092600"/>
          </a:xfrm>
          <a:prstGeom prst="rect">
            <a:avLst/>
          </a:prstGeom>
          <a:noFill/>
          <a:ln>
            <a:noFill/>
          </a:ln>
        </p:spPr>
      </p:pic>
      <p:pic>
        <p:nvPicPr>
          <p:cNvPr id="100" name="Google Shape;100;p14"/>
          <p:cNvPicPr preferRelativeResize="0"/>
          <p:nvPr/>
        </p:nvPicPr>
        <p:blipFill rotWithShape="1">
          <a:blip r:embed="rId4">
            <a:alphaModFix/>
          </a:blip>
          <a:srcRect b="2050" l="6349" r="57432" t="62345"/>
          <a:stretch/>
        </p:blipFill>
        <p:spPr>
          <a:xfrm>
            <a:off x="1133825" y="3964175"/>
            <a:ext cx="1012500" cy="994800"/>
          </a:xfrm>
          <a:prstGeom prst="ellipse">
            <a:avLst/>
          </a:prstGeom>
          <a:noFill/>
          <a:ln cap="flat" cmpd="sng" w="38100">
            <a:solidFill>
              <a:srgbClr val="FF0000"/>
            </a:solidFill>
            <a:prstDash val="solid"/>
            <a:round/>
            <a:headEnd len="sm" w="sm" type="none"/>
            <a:tailEnd len="sm" w="sm" type="none"/>
          </a:ln>
        </p:spPr>
      </p:pic>
      <p:cxnSp>
        <p:nvCxnSpPr>
          <p:cNvPr id="101" name="Google Shape;101;p14"/>
          <p:cNvCxnSpPr>
            <a:stCxn id="100" idx="1"/>
          </p:cNvCxnSpPr>
          <p:nvPr/>
        </p:nvCxnSpPr>
        <p:spPr>
          <a:xfrm rot="10800000">
            <a:off x="1021402" y="3815560"/>
            <a:ext cx="260700" cy="294300"/>
          </a:xfrm>
          <a:prstGeom prst="straightConnector1">
            <a:avLst/>
          </a:prstGeom>
          <a:noFill/>
          <a:ln cap="flat" cmpd="sng" w="19050">
            <a:solidFill>
              <a:srgbClr val="FF0000"/>
            </a:solidFill>
            <a:prstDash val="solid"/>
            <a:round/>
            <a:headEnd len="med" w="med" type="none"/>
            <a:tailEnd len="med" w="med" type="triangle"/>
          </a:ln>
        </p:spPr>
      </p:cxnSp>
      <p:pic>
        <p:nvPicPr>
          <p:cNvPr id="102" name="Google Shape;102;p14"/>
          <p:cNvPicPr preferRelativeResize="0"/>
          <p:nvPr/>
        </p:nvPicPr>
        <p:blipFill rotWithShape="1">
          <a:blip r:embed="rId5">
            <a:alphaModFix/>
          </a:blip>
          <a:srcRect b="19459" l="12454" r="44996" t="37939"/>
          <a:stretch/>
        </p:blipFill>
        <p:spPr>
          <a:xfrm>
            <a:off x="2540175" y="3954725"/>
            <a:ext cx="1012500" cy="1013700"/>
          </a:xfrm>
          <a:prstGeom prst="ellipse">
            <a:avLst/>
          </a:prstGeom>
          <a:noFill/>
          <a:ln cap="flat" cmpd="sng" w="38100">
            <a:solidFill>
              <a:srgbClr val="FF0000"/>
            </a:solidFill>
            <a:prstDash val="solid"/>
            <a:round/>
            <a:headEnd len="sm" w="sm" type="none"/>
            <a:tailEnd len="sm" w="sm" type="none"/>
          </a:ln>
        </p:spPr>
      </p:pic>
      <p:cxnSp>
        <p:nvCxnSpPr>
          <p:cNvPr id="103" name="Google Shape;103;p14"/>
          <p:cNvCxnSpPr>
            <a:stCxn id="102" idx="1"/>
          </p:cNvCxnSpPr>
          <p:nvPr/>
        </p:nvCxnSpPr>
        <p:spPr>
          <a:xfrm rot="10800000">
            <a:off x="2339252" y="3770778"/>
            <a:ext cx="349200" cy="332400"/>
          </a:xfrm>
          <a:prstGeom prst="straightConnector1">
            <a:avLst/>
          </a:prstGeom>
          <a:noFill/>
          <a:ln cap="flat" cmpd="sng" w="19050">
            <a:solidFill>
              <a:srgbClr val="FF0000"/>
            </a:solidFill>
            <a:prstDash val="solid"/>
            <a:round/>
            <a:headEnd len="med" w="med" type="none"/>
            <a:tailEnd len="med" w="med" type="triangle"/>
          </a:ln>
        </p:spPr>
      </p:cxnSp>
      <p:pic>
        <p:nvPicPr>
          <p:cNvPr id="104" name="Google Shape;104;p14"/>
          <p:cNvPicPr preferRelativeResize="0"/>
          <p:nvPr/>
        </p:nvPicPr>
        <p:blipFill rotWithShape="1">
          <a:blip r:embed="rId6">
            <a:alphaModFix/>
          </a:blip>
          <a:srcRect b="21893" l="28680" r="30787" t="37636"/>
          <a:stretch/>
        </p:blipFill>
        <p:spPr>
          <a:xfrm>
            <a:off x="3946524" y="3951735"/>
            <a:ext cx="1012500" cy="1019700"/>
          </a:xfrm>
          <a:prstGeom prst="ellipse">
            <a:avLst/>
          </a:prstGeom>
          <a:noFill/>
          <a:ln cap="flat" cmpd="sng" w="38100">
            <a:solidFill>
              <a:srgbClr val="FF0000"/>
            </a:solidFill>
            <a:prstDash val="solid"/>
            <a:round/>
            <a:headEnd len="sm" w="sm" type="none"/>
            <a:tailEnd len="sm" w="sm" type="none"/>
          </a:ln>
        </p:spPr>
      </p:pic>
      <p:cxnSp>
        <p:nvCxnSpPr>
          <p:cNvPr id="105" name="Google Shape;105;p14"/>
          <p:cNvCxnSpPr>
            <a:stCxn id="104" idx="1"/>
          </p:cNvCxnSpPr>
          <p:nvPr/>
        </p:nvCxnSpPr>
        <p:spPr>
          <a:xfrm rot="10800000">
            <a:off x="3778901" y="3787867"/>
            <a:ext cx="315900" cy="313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4229128" y="2684413"/>
            <a:ext cx="685725" cy="526650"/>
          </a:xfrm>
          <a:prstGeom prst="rect">
            <a:avLst/>
          </a:prstGeom>
          <a:noFill/>
          <a:ln>
            <a:noFill/>
          </a:ln>
        </p:spPr>
      </p:pic>
      <p:sp>
        <p:nvSpPr>
          <p:cNvPr id="111" name="Google Shape;111;p15"/>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Cost Analysis &amp; </a:t>
            </a:r>
            <a:r>
              <a:rPr lang="uk" sz="2900"/>
              <a:t>Baseline Implementation</a:t>
            </a:r>
            <a:endParaRPr sz="2900"/>
          </a:p>
        </p:txBody>
      </p:sp>
      <p:sp>
        <p:nvSpPr>
          <p:cNvPr id="112" name="Google Shape;112;p15"/>
          <p:cNvSpPr/>
          <p:nvPr/>
        </p:nvSpPr>
        <p:spPr>
          <a:xfrm>
            <a:off x="515075" y="1701675"/>
            <a:ext cx="165000" cy="29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 name="Google Shape;113;p15"/>
          <p:cNvSpPr/>
          <p:nvPr/>
        </p:nvSpPr>
        <p:spPr>
          <a:xfrm>
            <a:off x="515075" y="4701075"/>
            <a:ext cx="165000" cy="6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515075" y="4765875"/>
            <a:ext cx="1650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1311875" y="4131888"/>
            <a:ext cx="13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11.35% Other</a:t>
            </a:r>
            <a:endParaRPr>
              <a:latin typeface="Lato"/>
              <a:ea typeface="Lato"/>
              <a:cs typeface="Lato"/>
              <a:sym typeface="Lato"/>
            </a:endParaRPr>
          </a:p>
        </p:txBody>
      </p:sp>
      <p:cxnSp>
        <p:nvCxnSpPr>
          <p:cNvPr id="116" name="Google Shape;116;p15"/>
          <p:cNvCxnSpPr>
            <a:stCxn id="113" idx="3"/>
            <a:endCxn id="117" idx="1"/>
          </p:cNvCxnSpPr>
          <p:nvPr/>
        </p:nvCxnSpPr>
        <p:spPr>
          <a:xfrm flipH="1" rot="10800000">
            <a:off x="680075" y="3845475"/>
            <a:ext cx="631800" cy="888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18" name="Google Shape;118;p15"/>
          <p:cNvCxnSpPr>
            <a:stCxn id="114" idx="3"/>
            <a:endCxn id="115" idx="1"/>
          </p:cNvCxnSpPr>
          <p:nvPr/>
        </p:nvCxnSpPr>
        <p:spPr>
          <a:xfrm flipH="1" rot="10800000">
            <a:off x="680075" y="4331925"/>
            <a:ext cx="631800" cy="529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19" name="Google Shape;119;p15"/>
          <p:cNvCxnSpPr>
            <a:stCxn id="112" idx="3"/>
            <a:endCxn id="120" idx="1"/>
          </p:cNvCxnSpPr>
          <p:nvPr/>
        </p:nvCxnSpPr>
        <p:spPr>
          <a:xfrm>
            <a:off x="680075" y="3201375"/>
            <a:ext cx="631800" cy="2097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20" name="Google Shape;120;p15"/>
          <p:cNvSpPr txBox="1"/>
          <p:nvPr/>
        </p:nvSpPr>
        <p:spPr>
          <a:xfrm>
            <a:off x="1311875" y="3211059"/>
            <a:ext cx="1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85.56%  Pixel L2 Norm</a:t>
            </a:r>
            <a:endParaRPr>
              <a:latin typeface="Lato"/>
              <a:ea typeface="Lato"/>
              <a:cs typeface="Lato"/>
              <a:sym typeface="Lato"/>
            </a:endParaRPr>
          </a:p>
        </p:txBody>
      </p:sp>
      <p:sp>
        <p:nvSpPr>
          <p:cNvPr id="117" name="Google Shape;117;p15"/>
          <p:cNvSpPr txBox="1"/>
          <p:nvPr/>
        </p:nvSpPr>
        <p:spPr>
          <a:xfrm>
            <a:off x="1311875" y="3645438"/>
            <a:ext cx="29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3.09% Minimum Cut + Block Write</a:t>
            </a:r>
            <a:endParaRPr>
              <a:latin typeface="Lato"/>
              <a:ea typeface="Lato"/>
              <a:cs typeface="Lato"/>
              <a:sym typeface="Lato"/>
            </a:endParaRPr>
          </a:p>
        </p:txBody>
      </p:sp>
      <p:sp>
        <p:nvSpPr>
          <p:cNvPr id="121" name="Google Shape;121;p15"/>
          <p:cNvSpPr txBox="1"/>
          <p:nvPr/>
        </p:nvSpPr>
        <p:spPr>
          <a:xfrm>
            <a:off x="1129375" y="1357338"/>
            <a:ext cx="3796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2200">
                <a:latin typeface="Lato"/>
                <a:ea typeface="Lato"/>
                <a:cs typeface="Lato"/>
                <a:sym typeface="Lato"/>
              </a:rPr>
              <a:t>Input: n pixels</a:t>
            </a:r>
            <a:endParaRPr sz="2200">
              <a:latin typeface="Lato"/>
              <a:ea typeface="Lato"/>
              <a:cs typeface="Lato"/>
              <a:sym typeface="Lato"/>
            </a:endParaRPr>
          </a:p>
          <a:p>
            <a:pPr indent="0" lvl="0" marL="0" rtl="0" algn="l">
              <a:spcBef>
                <a:spcPts val="0"/>
              </a:spcBef>
              <a:spcAft>
                <a:spcPts val="0"/>
              </a:spcAft>
              <a:buNone/>
            </a:pPr>
            <a:r>
              <a:rPr lang="uk" sz="2200">
                <a:latin typeface="Lato"/>
                <a:ea typeface="Lato"/>
                <a:cs typeface="Lato"/>
                <a:sym typeface="Lato"/>
              </a:rPr>
              <a:t>Asymptotic runtime: O(n^3)</a:t>
            </a:r>
            <a:endParaRPr sz="2200">
              <a:latin typeface="Lato"/>
              <a:ea typeface="Lato"/>
              <a:cs typeface="Lato"/>
              <a:sym typeface="Lato"/>
            </a:endParaRPr>
          </a:p>
        </p:txBody>
      </p:sp>
      <p:sp>
        <p:nvSpPr>
          <p:cNvPr id="122" name="Google Shape;122;p15"/>
          <p:cNvSpPr txBox="1"/>
          <p:nvPr/>
        </p:nvSpPr>
        <p:spPr>
          <a:xfrm>
            <a:off x="5465725" y="1144725"/>
            <a:ext cx="310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2000">
                <a:latin typeface="Lato"/>
                <a:ea typeface="Lato"/>
                <a:cs typeface="Lato"/>
                <a:sym typeface="Lato"/>
              </a:rPr>
              <a:t>Cost Function</a:t>
            </a:r>
            <a:endParaRPr sz="2000">
              <a:latin typeface="Lato"/>
              <a:ea typeface="Lato"/>
              <a:cs typeface="Lato"/>
              <a:sym typeface="Lato"/>
            </a:endParaRPr>
          </a:p>
        </p:txBody>
      </p:sp>
      <p:pic>
        <p:nvPicPr>
          <p:cNvPr id="123" name="Google Shape;123;p15"/>
          <p:cNvPicPr preferRelativeResize="0"/>
          <p:nvPr/>
        </p:nvPicPr>
        <p:blipFill>
          <a:blip r:embed="rId4">
            <a:alphaModFix/>
          </a:blip>
          <a:stretch>
            <a:fillRect/>
          </a:stretch>
        </p:blipFill>
        <p:spPr>
          <a:xfrm>
            <a:off x="5635478" y="1822813"/>
            <a:ext cx="1765613" cy="1765613"/>
          </a:xfrm>
          <a:prstGeom prst="rect">
            <a:avLst/>
          </a:prstGeom>
          <a:noFill/>
          <a:ln>
            <a:noFill/>
          </a:ln>
        </p:spPr>
      </p:pic>
      <p:pic>
        <p:nvPicPr>
          <p:cNvPr id="124" name="Google Shape;124;p15"/>
          <p:cNvPicPr preferRelativeResize="0"/>
          <p:nvPr/>
        </p:nvPicPr>
        <p:blipFill>
          <a:blip r:embed="rId5">
            <a:alphaModFix/>
          </a:blip>
          <a:stretch>
            <a:fillRect/>
          </a:stretch>
        </p:blipFill>
        <p:spPr>
          <a:xfrm>
            <a:off x="6660491" y="2248088"/>
            <a:ext cx="1641584" cy="1641584"/>
          </a:xfrm>
          <a:prstGeom prst="rect">
            <a:avLst/>
          </a:prstGeom>
          <a:noFill/>
          <a:ln>
            <a:noFill/>
          </a:ln>
        </p:spPr>
      </p:pic>
      <p:cxnSp>
        <p:nvCxnSpPr>
          <p:cNvPr id="125" name="Google Shape;125;p15"/>
          <p:cNvCxnSpPr/>
          <p:nvPr/>
        </p:nvCxnSpPr>
        <p:spPr>
          <a:xfrm>
            <a:off x="6136900" y="2684425"/>
            <a:ext cx="1006800" cy="416400"/>
          </a:xfrm>
          <a:prstGeom prst="straightConnector1">
            <a:avLst/>
          </a:prstGeom>
          <a:noFill/>
          <a:ln cap="flat" cmpd="sng" w="38100">
            <a:solidFill>
              <a:schemeClr val="dk2"/>
            </a:solidFill>
            <a:prstDash val="solid"/>
            <a:round/>
            <a:headEnd len="med" w="med" type="triangle"/>
            <a:tailEnd len="med" w="med" type="triangle"/>
          </a:ln>
        </p:spPr>
      </p:cxnSp>
      <p:pic>
        <p:nvPicPr>
          <p:cNvPr id="126" name="Google Shape;126;p15"/>
          <p:cNvPicPr preferRelativeResize="0"/>
          <p:nvPr/>
        </p:nvPicPr>
        <p:blipFill>
          <a:blip r:embed="rId6">
            <a:alphaModFix/>
          </a:blip>
          <a:stretch>
            <a:fillRect/>
          </a:stretch>
        </p:blipFill>
        <p:spPr>
          <a:xfrm>
            <a:off x="4419850" y="4258150"/>
            <a:ext cx="4148168" cy="52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Initial Implementation and Benchmark</a:t>
            </a:r>
            <a:endParaRPr sz="2900"/>
          </a:p>
        </p:txBody>
      </p:sp>
      <p:sp>
        <p:nvSpPr>
          <p:cNvPr id="132" name="Google Shape;132;p16"/>
          <p:cNvSpPr txBox="1"/>
          <p:nvPr/>
        </p:nvSpPr>
        <p:spPr>
          <a:xfrm>
            <a:off x="2597850" y="2295525"/>
            <a:ext cx="394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600">
              <a:latin typeface="Lato"/>
              <a:ea typeface="Lato"/>
              <a:cs typeface="Lato"/>
              <a:sym typeface="Lato"/>
            </a:endParaRPr>
          </a:p>
        </p:txBody>
      </p:sp>
      <p:pic>
        <p:nvPicPr>
          <p:cNvPr id="133" name="Google Shape;133;p16"/>
          <p:cNvPicPr preferRelativeResize="0"/>
          <p:nvPr/>
        </p:nvPicPr>
        <p:blipFill>
          <a:blip r:embed="rId3">
            <a:alphaModFix/>
          </a:blip>
          <a:stretch>
            <a:fillRect/>
          </a:stretch>
        </p:blipFill>
        <p:spPr>
          <a:xfrm>
            <a:off x="581400" y="1561875"/>
            <a:ext cx="3812475" cy="2859350"/>
          </a:xfrm>
          <a:prstGeom prst="rect">
            <a:avLst/>
          </a:prstGeom>
          <a:noFill/>
          <a:ln>
            <a:noFill/>
          </a:ln>
        </p:spPr>
      </p:pic>
      <p:pic>
        <p:nvPicPr>
          <p:cNvPr id="134" name="Google Shape;134;p16"/>
          <p:cNvPicPr preferRelativeResize="0"/>
          <p:nvPr/>
        </p:nvPicPr>
        <p:blipFill>
          <a:blip r:embed="rId4">
            <a:alphaModFix/>
          </a:blip>
          <a:stretch>
            <a:fillRect/>
          </a:stretch>
        </p:blipFill>
        <p:spPr>
          <a:xfrm>
            <a:off x="4725400" y="1561876"/>
            <a:ext cx="3812475" cy="2859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Optimization Plan</a:t>
            </a:r>
            <a:endParaRPr sz="2900"/>
          </a:p>
        </p:txBody>
      </p:sp>
      <p:pic>
        <p:nvPicPr>
          <p:cNvPr id="140" name="Google Shape;140;p17"/>
          <p:cNvPicPr preferRelativeResize="0"/>
          <p:nvPr/>
        </p:nvPicPr>
        <p:blipFill>
          <a:blip r:embed="rId3">
            <a:alphaModFix/>
          </a:blip>
          <a:stretch>
            <a:fillRect/>
          </a:stretch>
        </p:blipFill>
        <p:spPr>
          <a:xfrm>
            <a:off x="2365825" y="951025"/>
            <a:ext cx="6315925" cy="3969325"/>
          </a:xfrm>
          <a:prstGeom prst="rect">
            <a:avLst/>
          </a:prstGeom>
          <a:noFill/>
          <a:ln>
            <a:noFill/>
          </a:ln>
        </p:spPr>
      </p:pic>
      <p:sp>
        <p:nvSpPr>
          <p:cNvPr id="141" name="Google Shape;141;p17"/>
          <p:cNvSpPr txBox="1"/>
          <p:nvPr/>
        </p:nvSpPr>
        <p:spPr>
          <a:xfrm>
            <a:off x="356925" y="1424150"/>
            <a:ext cx="25662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Lato"/>
              <a:buAutoNum type="arabicPeriod"/>
            </a:pPr>
            <a:r>
              <a:rPr lang="uk" sz="2400">
                <a:latin typeface="Lato"/>
                <a:ea typeface="Lato"/>
                <a:cs typeface="Lato"/>
                <a:sym typeface="Lato"/>
              </a:rPr>
              <a:t>Standard</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Algorithm</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Vectorization</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Blocking</a:t>
            </a:r>
            <a:endParaRPr sz="24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Initial Optimizations</a:t>
            </a:r>
            <a:endParaRPr sz="2900"/>
          </a:p>
        </p:txBody>
      </p:sp>
      <p:sp>
        <p:nvSpPr>
          <p:cNvPr id="147" name="Google Shape;147;p18"/>
          <p:cNvSpPr txBox="1"/>
          <p:nvPr/>
        </p:nvSpPr>
        <p:spPr>
          <a:xfrm>
            <a:off x="2597850" y="2295525"/>
            <a:ext cx="394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48" name="Google Shape;148;p18"/>
          <p:cNvPicPr preferRelativeResize="0"/>
          <p:nvPr/>
        </p:nvPicPr>
        <p:blipFill>
          <a:blip r:embed="rId3">
            <a:alphaModFix/>
          </a:blip>
          <a:stretch>
            <a:fillRect/>
          </a:stretch>
        </p:blipFill>
        <p:spPr>
          <a:xfrm>
            <a:off x="234750" y="1426825"/>
            <a:ext cx="4037774" cy="3028325"/>
          </a:xfrm>
          <a:prstGeom prst="rect">
            <a:avLst/>
          </a:prstGeom>
          <a:noFill/>
          <a:ln>
            <a:noFill/>
          </a:ln>
        </p:spPr>
      </p:pic>
      <p:pic>
        <p:nvPicPr>
          <p:cNvPr id="149" name="Google Shape;149;p18"/>
          <p:cNvPicPr preferRelativeResize="0"/>
          <p:nvPr/>
        </p:nvPicPr>
        <p:blipFill>
          <a:blip r:embed="rId4">
            <a:alphaModFix/>
          </a:blip>
          <a:stretch>
            <a:fillRect/>
          </a:stretch>
        </p:blipFill>
        <p:spPr>
          <a:xfrm>
            <a:off x="4609400" y="1426825"/>
            <a:ext cx="4037774" cy="30283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Memory Bounded</a:t>
            </a:r>
            <a:endParaRPr sz="2900"/>
          </a:p>
        </p:txBody>
      </p:sp>
      <p:pic>
        <p:nvPicPr>
          <p:cNvPr id="155" name="Google Shape;155;p19"/>
          <p:cNvPicPr preferRelativeResize="0"/>
          <p:nvPr/>
        </p:nvPicPr>
        <p:blipFill>
          <a:blip r:embed="rId3">
            <a:alphaModFix/>
          </a:blip>
          <a:stretch>
            <a:fillRect/>
          </a:stretch>
        </p:blipFill>
        <p:spPr>
          <a:xfrm>
            <a:off x="331650" y="1313754"/>
            <a:ext cx="8480702" cy="33174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0"/>
          <p:cNvPicPr preferRelativeResize="0"/>
          <p:nvPr/>
        </p:nvPicPr>
        <p:blipFill>
          <a:blip r:embed="rId3">
            <a:alphaModFix/>
          </a:blip>
          <a:stretch>
            <a:fillRect/>
          </a:stretch>
        </p:blipFill>
        <p:spPr>
          <a:xfrm>
            <a:off x="311700" y="1381425"/>
            <a:ext cx="4684850" cy="3513650"/>
          </a:xfrm>
          <a:prstGeom prst="rect">
            <a:avLst/>
          </a:prstGeom>
          <a:noFill/>
          <a:ln>
            <a:noFill/>
          </a:ln>
        </p:spPr>
      </p:pic>
      <p:sp>
        <p:nvSpPr>
          <p:cNvPr id="161" name="Google Shape;161;p20"/>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Addressing the Memory Bound</a:t>
            </a:r>
            <a:endParaRPr sz="2900"/>
          </a:p>
        </p:txBody>
      </p:sp>
      <p:sp>
        <p:nvSpPr>
          <p:cNvPr id="162" name="Google Shape;162;p20"/>
          <p:cNvSpPr txBox="1"/>
          <p:nvPr/>
        </p:nvSpPr>
        <p:spPr>
          <a:xfrm>
            <a:off x="5856900" y="1694738"/>
            <a:ext cx="2787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Standard C, K unrolling, bounds refactoring</a:t>
            </a:r>
            <a:endParaRPr sz="1600">
              <a:latin typeface="Lato"/>
              <a:ea typeface="Lato"/>
              <a:cs typeface="Lato"/>
              <a:sym typeface="Lato"/>
            </a:endParaRPr>
          </a:p>
        </p:txBody>
      </p:sp>
      <p:sp>
        <p:nvSpPr>
          <p:cNvPr id="163" name="Google Shape;163;p20"/>
          <p:cNvSpPr txBox="1"/>
          <p:nvPr/>
        </p:nvSpPr>
        <p:spPr>
          <a:xfrm>
            <a:off x="6693425" y="4619875"/>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164" name="Google Shape;164;p20"/>
          <p:cNvSpPr txBox="1"/>
          <p:nvPr/>
        </p:nvSpPr>
        <p:spPr>
          <a:xfrm>
            <a:off x="5433500" y="1137650"/>
            <a:ext cx="2101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Change loop order</a:t>
            </a:r>
            <a:endParaRPr sz="1600">
              <a:latin typeface="Lato"/>
              <a:ea typeface="Lato"/>
              <a:cs typeface="Lato"/>
              <a:sym typeface="Lato"/>
            </a:endParaRPr>
          </a:p>
        </p:txBody>
      </p:sp>
      <p:sp>
        <p:nvSpPr>
          <p:cNvPr id="165" name="Google Shape;165;p20"/>
          <p:cNvSpPr txBox="1"/>
          <p:nvPr/>
        </p:nvSpPr>
        <p:spPr>
          <a:xfrm>
            <a:off x="4862150" y="3837300"/>
            <a:ext cx="1837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Blocking variants</a:t>
            </a:r>
            <a:endParaRPr sz="1600">
              <a:latin typeface="Lato"/>
              <a:ea typeface="Lato"/>
              <a:cs typeface="Lato"/>
              <a:sym typeface="Lato"/>
            </a:endParaRPr>
          </a:p>
        </p:txBody>
      </p:sp>
      <p:cxnSp>
        <p:nvCxnSpPr>
          <p:cNvPr id="166" name="Google Shape;166;p20"/>
          <p:cNvCxnSpPr>
            <a:stCxn id="164" idx="1"/>
          </p:cNvCxnSpPr>
          <p:nvPr/>
        </p:nvCxnSpPr>
        <p:spPr>
          <a:xfrm flipH="1">
            <a:off x="4000400" y="1353200"/>
            <a:ext cx="1433100" cy="747000"/>
          </a:xfrm>
          <a:prstGeom prst="straightConnector1">
            <a:avLst/>
          </a:prstGeom>
          <a:noFill/>
          <a:ln cap="flat" cmpd="sng" w="28575">
            <a:solidFill>
              <a:srgbClr val="ED8D3C"/>
            </a:solidFill>
            <a:prstDash val="solid"/>
            <a:round/>
            <a:headEnd len="med" w="med" type="none"/>
            <a:tailEnd len="med" w="med" type="triangle"/>
          </a:ln>
        </p:spPr>
      </p:cxnSp>
      <p:cxnSp>
        <p:nvCxnSpPr>
          <p:cNvPr id="167" name="Google Shape;167;p20"/>
          <p:cNvCxnSpPr>
            <a:stCxn id="162" idx="1"/>
          </p:cNvCxnSpPr>
          <p:nvPr/>
        </p:nvCxnSpPr>
        <p:spPr>
          <a:xfrm flipH="1">
            <a:off x="4024200" y="2051888"/>
            <a:ext cx="1832700" cy="181800"/>
          </a:xfrm>
          <a:prstGeom prst="straightConnector1">
            <a:avLst/>
          </a:prstGeom>
          <a:noFill/>
          <a:ln cap="flat" cmpd="sng" w="28575">
            <a:solidFill>
              <a:srgbClr val="34689C"/>
            </a:solidFill>
            <a:prstDash val="solid"/>
            <a:round/>
            <a:headEnd len="med" w="med" type="none"/>
            <a:tailEnd len="med" w="med" type="triangle"/>
          </a:ln>
        </p:spPr>
      </p:cxnSp>
      <p:sp>
        <p:nvSpPr>
          <p:cNvPr id="168" name="Google Shape;168;p20"/>
          <p:cNvSpPr/>
          <p:nvPr/>
        </p:nvSpPr>
        <p:spPr>
          <a:xfrm>
            <a:off x="4571750" y="3695700"/>
            <a:ext cx="290400" cy="714300"/>
          </a:xfrm>
          <a:prstGeom prst="rightBrace">
            <a:avLst>
              <a:gd fmla="val 49199"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442475" y="597450"/>
            <a:ext cx="516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900"/>
              <a:t>Addressing the Memory Bound</a:t>
            </a:r>
            <a:endParaRPr sz="2900"/>
          </a:p>
          <a:p>
            <a:pPr indent="0" lvl="0" marL="0" rtl="0" algn="l">
              <a:spcBef>
                <a:spcPts val="0"/>
              </a:spcBef>
              <a:spcAft>
                <a:spcPts val="0"/>
              </a:spcAft>
              <a:buNone/>
            </a:pPr>
            <a:r>
              <a:t/>
            </a:r>
            <a:endParaRPr/>
          </a:p>
        </p:txBody>
      </p:sp>
      <p:pic>
        <p:nvPicPr>
          <p:cNvPr id="174" name="Google Shape;174;p21"/>
          <p:cNvPicPr preferRelativeResize="0"/>
          <p:nvPr/>
        </p:nvPicPr>
        <p:blipFill>
          <a:blip r:embed="rId3">
            <a:alphaModFix/>
          </a:blip>
          <a:stretch>
            <a:fillRect/>
          </a:stretch>
        </p:blipFill>
        <p:spPr>
          <a:xfrm>
            <a:off x="531250" y="1300625"/>
            <a:ext cx="8081500" cy="3562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